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1" r:id="rId2"/>
    <p:sldId id="333" r:id="rId3"/>
    <p:sldId id="353" r:id="rId4"/>
    <p:sldId id="352" r:id="rId5"/>
    <p:sldId id="355" r:id="rId6"/>
    <p:sldId id="356" r:id="rId7"/>
    <p:sldId id="360" r:id="rId8"/>
    <p:sldId id="357" r:id="rId9"/>
    <p:sldId id="358" r:id="rId10"/>
    <p:sldId id="363" r:id="rId11"/>
    <p:sldId id="361" r:id="rId12"/>
    <p:sldId id="362" r:id="rId13"/>
    <p:sldId id="354" r:id="rId14"/>
    <p:sldId id="34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4C40"/>
    <a:srgbClr val="009DDC"/>
    <a:srgbClr val="218096"/>
    <a:srgbClr val="086B9E"/>
    <a:srgbClr val="04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7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58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AFBF2-FDB8-4F13-9AF9-7842667B37B3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9/12/2018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F0FC5-FE0B-4454-A922-2810115EEA7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72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182DEB-49B3-4F27-A79A-304660D6254D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E4FAEA9-3616-4A3F-8E77-CD384758D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1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AEA9-3616-4A3F-8E77-CD384758DE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Slide_with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5300" y="1169155"/>
            <a:ext cx="7380663" cy="2387600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5300" y="3852459"/>
            <a:ext cx="7380663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 rIns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57650" cy="68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only with ba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0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3987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7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8865154" y="831526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6087425" y="798494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8865154" y="2534895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087425" y="2532044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8865154" y="4265594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087425" y="4265594"/>
            <a:ext cx="2489393" cy="1473524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01050" y="798494"/>
            <a:ext cx="4998039" cy="1733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050" y="2657476"/>
            <a:ext cx="4998039" cy="308164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270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92785" y="2800293"/>
            <a:ext cx="4998039" cy="17335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0160" y="2930261"/>
            <a:ext cx="6097585" cy="3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5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rOp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6880" y="2525905"/>
            <a:ext cx="1595120" cy="33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4"/>
          <a:stretch/>
        </p:blipFill>
        <p:spPr>
          <a:xfrm>
            <a:off x="0" y="1310425"/>
            <a:ext cx="2722880" cy="494969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2722880" y="491613"/>
            <a:ext cx="8585200" cy="5402717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2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52563"/>
            <a:ext cx="5157787" cy="823912"/>
          </a:xfrm>
        </p:spPr>
        <p:txBody>
          <a:bodyPr anchor="t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76475"/>
            <a:ext cx="5157787" cy="368458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2563"/>
            <a:ext cx="5183188" cy="823912"/>
          </a:xfrm>
        </p:spPr>
        <p:txBody>
          <a:bodyPr anchor="t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6475"/>
            <a:ext cx="5183188" cy="368458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8226"/>
            <a:ext cx="5330825" cy="352425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3308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04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7487" y="942975"/>
            <a:ext cx="4670179" cy="5410199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167" y="2498103"/>
            <a:ext cx="1561667" cy="18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7487" y="942975"/>
            <a:ext cx="4670179" cy="5410199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2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0175" y="1169155"/>
            <a:ext cx="6475788" cy="2387600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75" y="3852459"/>
            <a:ext cx="6475788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 r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bg>
      <p:bgPr>
        <a:solidFill>
          <a:srgbClr val="049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807" y="546735"/>
            <a:ext cx="4670179" cy="5410199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3986" y="3586480"/>
            <a:ext cx="268917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1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029969" y="6181725"/>
            <a:ext cx="2162031" cy="67627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l-GR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0" name="Picture 2" descr="http://www.hellenic-lotteries.gr/HLC-theme/img/hl_logo_306x5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172" y="6438900"/>
            <a:ext cx="1664743" cy="3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0year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2090" y="6165819"/>
            <a:ext cx="2349910" cy="693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4769" y="6414217"/>
            <a:ext cx="993628" cy="365125"/>
          </a:xfrm>
        </p:spPr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0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029969" y="6181725"/>
            <a:ext cx="2162031" cy="67627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l-GR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0470" y="6037467"/>
            <a:ext cx="1386660" cy="7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4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029969" y="6181725"/>
            <a:ext cx="2162031" cy="67627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l-GR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9629" y="6288656"/>
            <a:ext cx="2045221" cy="5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1" y="1169155"/>
            <a:ext cx="6496050" cy="2387600"/>
          </a:xfrm>
        </p:spPr>
        <p:txBody>
          <a:bodyPr lIns="0" tIns="0" rIns="0" b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1" y="3852459"/>
            <a:ext cx="6496050" cy="165576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6509501"/>
            <a:ext cx="4114800" cy="365125"/>
          </a:xfrm>
        </p:spPr>
        <p:txBody>
          <a:bodyPr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4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0175" y="1844373"/>
            <a:ext cx="6475788" cy="2080682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75" y="4131859"/>
            <a:ext cx="6475788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 r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46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 r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210175" y="1844373"/>
            <a:ext cx="6475788" cy="2080682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210175" y="4131859"/>
            <a:ext cx="6475788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Company Confidential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210175" y="1844373"/>
            <a:ext cx="6475788" cy="2080682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75" y="4131859"/>
            <a:ext cx="6475788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1163" y="6509501"/>
            <a:ext cx="4114800" cy="365125"/>
          </a:xfrm>
        </p:spPr>
        <p:txBody>
          <a:bodyPr rIns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210175" y="1844373"/>
            <a:ext cx="6475788" cy="2080682"/>
          </a:xfrm>
        </p:spPr>
        <p:txBody>
          <a:bodyPr lIns="0" tIns="0" rIns="0" bIns="0" anchor="b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210175" y="4131859"/>
            <a:ext cx="6475788" cy="165576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only with ba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463694" y="0"/>
            <a:ext cx="3728303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4982789"/>
            <a:ext cx="2331595" cy="14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722"/>
            <a:ext cx="12192000" cy="810768"/>
          </a:xfrm>
          <a:prstGeom prst="rect">
            <a:avLst/>
          </a:prstGeom>
        </p:spPr>
      </p:pic>
      <p:pic>
        <p:nvPicPr>
          <p:cNvPr id="11" name="Picture 3" descr="C:\Users\v.chouliaras\Pictures\LOGOS\Logo Opap flat vertical ENG copy.png"/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83902" y="6185768"/>
            <a:ext cx="530692" cy="6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429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14507" y="6492875"/>
            <a:ext cx="2337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Company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0172" y="6454636"/>
            <a:ext cx="993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D540439-C4BF-40F0-80F4-9939B5E25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2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0" r:id="rId8"/>
    <p:sldLayoutId id="2147483680" r:id="rId9"/>
    <p:sldLayoutId id="2147483681" r:id="rId10"/>
    <p:sldLayoutId id="2147483650" r:id="rId11"/>
    <p:sldLayoutId id="2147483652" r:id="rId12"/>
    <p:sldLayoutId id="2147483669" r:id="rId13"/>
    <p:sldLayoutId id="2147483682" r:id="rId14"/>
    <p:sldLayoutId id="2147483679" r:id="rId15"/>
    <p:sldLayoutId id="2147483653" r:id="rId16"/>
    <p:sldLayoutId id="2147483651" r:id="rId17"/>
    <p:sldLayoutId id="2147483674" r:id="rId18"/>
    <p:sldLayoutId id="2147483684" r:id="rId19"/>
    <p:sldLayoutId id="2147483683" r:id="rId20"/>
    <p:sldLayoutId id="2147483677" r:id="rId21"/>
    <p:sldLayoutId id="2147483678" r:id="rId22"/>
    <p:sldLayoutId id="2147483676" r:id="rId23"/>
    <p:sldLayoutId id="2147483675" r:id="rId24"/>
    <p:sldLayoutId id="2147483655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20" name="Picture 8" descr="Image result for human mo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6"/>
            <a:ext cx="12192000" cy="6867526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0948" y="1011408"/>
            <a:ext cx="6475788" cy="2387600"/>
          </a:xfrm>
        </p:spPr>
        <p:txBody>
          <a:bodyPr/>
          <a:lstStyle/>
          <a:p>
            <a:pPr algn="l"/>
            <a:r>
              <a:rPr lang="en-US" dirty="0" smtClean="0"/>
              <a:t>Human Activity Recognition with </a:t>
            </a:r>
            <a:r>
              <a:rPr lang="en-US" dirty="0" err="1" smtClean="0"/>
              <a:t>Smartphones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7544" y="3598459"/>
            <a:ext cx="6475788" cy="1655762"/>
          </a:xfrm>
        </p:spPr>
        <p:txBody>
          <a:bodyPr/>
          <a:lstStyle/>
          <a:p>
            <a:pPr algn="l"/>
            <a:r>
              <a:rPr lang="en-US" dirty="0" smtClean="0"/>
              <a:t>Authors:</a:t>
            </a:r>
            <a:br>
              <a:rPr lang="en-US" dirty="0" smtClean="0"/>
            </a:br>
            <a:r>
              <a:rPr lang="en-US" dirty="0" err="1" smtClean="0"/>
              <a:t>Aggeliki</a:t>
            </a:r>
            <a:r>
              <a:rPr lang="en-US" dirty="0" smtClean="0"/>
              <a:t> </a:t>
            </a:r>
            <a:r>
              <a:rPr lang="en-US" dirty="0" err="1" smtClean="0"/>
              <a:t>Siampli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Lia</a:t>
            </a:r>
            <a:r>
              <a:rPr lang="en-US" dirty="0" smtClean="0"/>
              <a:t> </a:t>
            </a:r>
            <a:r>
              <a:rPr lang="en-US" dirty="0" err="1" smtClean="0"/>
              <a:t>Yfanti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Dimitris</a:t>
            </a:r>
            <a:r>
              <a:rPr lang="en-US" dirty="0" smtClean="0"/>
              <a:t> </a:t>
            </a:r>
            <a:r>
              <a:rPr lang="en-US" dirty="0" err="1" smtClean="0"/>
              <a:t>Damtsias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Manos </a:t>
            </a:r>
            <a:r>
              <a:rPr lang="en-US" dirty="0" err="1" smtClean="0"/>
              <a:t>Nikolopoulos</a:t>
            </a:r>
            <a:endParaRPr lang="el-GR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1" name="Picture 10" descr="logo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551" y="5644372"/>
            <a:ext cx="4737885" cy="9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 descr="C:\Users\User\AppData\Roaming\Skype\sir_nikolo\media_messaging\media_cache_v3\^03798FEED6F14596F1D89485E94CA9A57B1C426A6A2C394087^pimgpsh_fullsize_distr.png"/>
          <p:cNvPicPr>
            <a:picLocks noChangeAspect="1" noChangeArrowheads="1"/>
          </p:cNvPicPr>
          <p:nvPr/>
        </p:nvPicPr>
        <p:blipFill>
          <a:blip r:embed="rId4" cstate="print"/>
          <a:srcRect l="17077"/>
          <a:stretch>
            <a:fillRect/>
          </a:stretch>
        </p:blipFill>
        <p:spPr bwMode="auto">
          <a:xfrm>
            <a:off x="2293258" y="1026953"/>
            <a:ext cx="6543701" cy="5239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Business Applications – Healthy Living Reward Scheme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0" name="AutoShape 6" descr="Image result for healthy living rew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154" name="AutoShape 10" descr="Image result for healthy living rew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712784">
            <a:off x="1193845" y="1855107"/>
            <a:ext cx="939443" cy="1970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94639">
            <a:off x="2401661" y="1809833"/>
            <a:ext cx="972159" cy="1862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939" y="4030018"/>
            <a:ext cx="3865448" cy="1822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6535">
            <a:off x="6053657" y="1671641"/>
            <a:ext cx="2663178" cy="190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930772">
            <a:off x="7322137" y="3902801"/>
            <a:ext cx="2557471" cy="183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346075"/>
            <a:ext cx="11560630" cy="1018267"/>
          </a:xfrm>
        </p:spPr>
        <p:txBody>
          <a:bodyPr/>
          <a:lstStyle/>
          <a:p>
            <a:r>
              <a:rPr lang="en-GB" dirty="0" smtClean="0"/>
              <a:t>Business Applications – Next Steps – Fall detection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0" name="AutoShape 6" descr="Image result for healthy living rew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154" name="AutoShape 10" descr="Image result for healthy living rew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 cstate="print"/>
          <a:srcRect b="17362"/>
          <a:stretch>
            <a:fillRect/>
          </a:stretch>
        </p:blipFill>
        <p:spPr bwMode="auto">
          <a:xfrm>
            <a:off x="3381828" y="1256599"/>
            <a:ext cx="4383315" cy="167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410857" y="3033486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 out of 3 people falls each year</a:t>
            </a:r>
            <a:endParaRPr lang="el-GR" sz="1200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9887" y="3033486"/>
            <a:ext cx="170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Fall every two years</a:t>
            </a:r>
            <a:endParaRPr lang="el-GR" sz="1200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6629" y="3033486"/>
            <a:ext cx="170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Fall every year</a:t>
            </a:r>
            <a:endParaRPr lang="el-GR" sz="1200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253" name="Picture 5" descr="Image result for fall detec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4230" y="3598938"/>
            <a:ext cx="6328230" cy="2636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Team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1908" y="1744995"/>
            <a:ext cx="1543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2151" y="1744995"/>
            <a:ext cx="1543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4283" y="1744995"/>
            <a:ext cx="1543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27484" y="1744995"/>
            <a:ext cx="1543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818864" y="3332329"/>
            <a:ext cx="214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E04C40"/>
                </a:solidFill>
              </a:rPr>
              <a:t>Aggeliki</a:t>
            </a:r>
            <a:r>
              <a:rPr lang="en-US" b="1" dirty="0" smtClean="0">
                <a:solidFill>
                  <a:srgbClr val="E04C40"/>
                </a:solidFill>
              </a:rPr>
              <a:t> </a:t>
            </a:r>
            <a:r>
              <a:rPr lang="en-US" b="1" dirty="0" err="1" smtClean="0">
                <a:solidFill>
                  <a:srgbClr val="E04C40"/>
                </a:solidFill>
              </a:rPr>
              <a:t>Siampli</a:t>
            </a:r>
            <a:r>
              <a:rPr lang="en-US" dirty="0" smtClean="0">
                <a:solidFill>
                  <a:srgbClr val="E04C40"/>
                </a:solidFill>
              </a:rPr>
              <a:t/>
            </a:r>
            <a:br>
              <a:rPr lang="en-US" dirty="0" smtClean="0">
                <a:solidFill>
                  <a:srgbClr val="E04C40"/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  <a:endParaRPr lang="el-GR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7862" y="3332329"/>
            <a:ext cx="193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E04C40"/>
                </a:solidFill>
              </a:rPr>
              <a:t>Lia</a:t>
            </a:r>
            <a:r>
              <a:rPr lang="en-US" b="1" dirty="0" smtClean="0">
                <a:solidFill>
                  <a:srgbClr val="E04C40"/>
                </a:solidFill>
              </a:rPr>
              <a:t> </a:t>
            </a:r>
            <a:r>
              <a:rPr lang="en-US" b="1" dirty="0" err="1" smtClean="0">
                <a:solidFill>
                  <a:srgbClr val="E04C40"/>
                </a:solidFill>
              </a:rPr>
              <a:t>Yfanti</a:t>
            </a:r>
            <a:r>
              <a:rPr lang="en-US" b="1" dirty="0" smtClean="0">
                <a:solidFill>
                  <a:srgbClr val="E04C40"/>
                </a:solidFill>
              </a:rPr>
              <a:t/>
            </a:r>
            <a:br>
              <a:rPr lang="en-US" b="1" dirty="0" smtClean="0">
                <a:solidFill>
                  <a:srgbClr val="E04C40"/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Scientist</a:t>
            </a:r>
            <a:endParaRPr lang="el-GR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733" y="3332329"/>
            <a:ext cx="217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E04C40"/>
                </a:solidFill>
              </a:rPr>
              <a:t>Dimitris</a:t>
            </a:r>
            <a:r>
              <a:rPr lang="en-US" b="1" dirty="0" smtClean="0">
                <a:solidFill>
                  <a:srgbClr val="E04C40"/>
                </a:solidFill>
              </a:rPr>
              <a:t> </a:t>
            </a:r>
            <a:r>
              <a:rPr lang="en-US" b="1" dirty="0" err="1" smtClean="0">
                <a:solidFill>
                  <a:srgbClr val="E04C40"/>
                </a:solidFill>
              </a:rPr>
              <a:t>Damtsias</a:t>
            </a:r>
            <a:r>
              <a:rPr lang="en-US" b="1" dirty="0" smtClean="0">
                <a:solidFill>
                  <a:srgbClr val="E04C40"/>
                </a:solidFill>
              </a:rPr>
              <a:t/>
            </a:r>
            <a:br>
              <a:rPr lang="en-US" b="1" dirty="0" smtClean="0">
                <a:solidFill>
                  <a:srgbClr val="E04C40"/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Engineer</a:t>
            </a:r>
            <a:endParaRPr lang="el-GR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0322" y="3332329"/>
            <a:ext cx="242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04C40"/>
                </a:solidFill>
              </a:rPr>
              <a:t>Manos </a:t>
            </a:r>
            <a:r>
              <a:rPr lang="en-US" b="1" dirty="0" err="1" smtClean="0">
                <a:solidFill>
                  <a:srgbClr val="E04C40"/>
                </a:solidFill>
              </a:rPr>
              <a:t>Nikolopoulos</a:t>
            </a:r>
            <a:r>
              <a:rPr lang="en-US" b="1" dirty="0" smtClean="0">
                <a:solidFill>
                  <a:srgbClr val="E04C40"/>
                </a:solidFill>
              </a:rPr>
              <a:t/>
            </a:r>
            <a:br>
              <a:rPr lang="en-US" b="1" dirty="0" smtClean="0">
                <a:solidFill>
                  <a:srgbClr val="E04C40"/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Analyst</a:t>
            </a:r>
            <a:endParaRPr lang="el-GR" dirty="0" err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Mission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8170" y="1885349"/>
            <a:ext cx="4302579" cy="398105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Our mission was to train a Neural Network that will predict/detect human activity through the daily use of </a:t>
            </a:r>
            <a:r>
              <a:rPr lang="en-US" dirty="0" err="1" smtClean="0"/>
              <a:t>smartphones</a:t>
            </a:r>
            <a:r>
              <a:rPr lang="en-US" dirty="0" smtClean="0"/>
              <a:t> that collect information via embedded inertial sensors.</a:t>
            </a:r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7" name="Picture 5" descr="Image result for Human Activity Recognition Using Smartphones"/>
          <p:cNvPicPr>
            <a:picLocks noChangeAspect="1" noChangeArrowheads="1"/>
          </p:cNvPicPr>
          <p:nvPr/>
        </p:nvPicPr>
        <p:blipFill>
          <a:blip r:embed="rId4" cstate="print"/>
          <a:srcRect t="51496" b="15056"/>
          <a:stretch>
            <a:fillRect/>
          </a:stretch>
        </p:blipFill>
        <p:spPr bwMode="auto">
          <a:xfrm>
            <a:off x="6496050" y="3330054"/>
            <a:ext cx="5120217" cy="1284476"/>
          </a:xfrm>
          <a:prstGeom prst="rect">
            <a:avLst/>
          </a:prstGeom>
          <a:noFill/>
        </p:spPr>
      </p:pic>
      <p:pic>
        <p:nvPicPr>
          <p:cNvPr id="7476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47790" y="1296537"/>
            <a:ext cx="620307" cy="126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own Arrow 10"/>
          <p:cNvSpPr/>
          <p:nvPr/>
        </p:nvSpPr>
        <p:spPr>
          <a:xfrm>
            <a:off x="9144001" y="2756848"/>
            <a:ext cx="436728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l-GR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60108" y="4562467"/>
            <a:ext cx="79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</a:rPr>
              <a:t>sitting</a:t>
            </a:r>
            <a:endParaRPr lang="el-GR" sz="1200" b="1" dirty="0" err="1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3965" y="4562467"/>
            <a:ext cx="95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</a:rPr>
              <a:t>standing</a:t>
            </a:r>
            <a:endParaRPr lang="el-GR" sz="1200" b="1" dirty="0" err="1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4319" y="4562467"/>
            <a:ext cx="95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</a:rPr>
              <a:t>walking</a:t>
            </a:r>
            <a:endParaRPr lang="el-GR" sz="1200" b="1" dirty="0" err="1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4794" y="4562467"/>
            <a:ext cx="95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</a:rPr>
              <a:t>running</a:t>
            </a:r>
            <a:endParaRPr lang="el-GR" sz="1200" b="1" dirty="0" err="1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26233" y="4562467"/>
            <a:ext cx="126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</a:rPr>
              <a:t>climbing stairs</a:t>
            </a:r>
            <a:endParaRPr lang="el-GR" sz="1200" b="1" dirty="0" err="1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stCxn id="19" idx="6"/>
            <a:endCxn id="21" idx="2"/>
          </p:cNvCxnSpPr>
          <p:nvPr/>
        </p:nvCxnSpPr>
        <p:spPr>
          <a:xfrm>
            <a:off x="1992573" y="4114788"/>
            <a:ext cx="73857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663859"/>
          </a:xfrm>
        </p:spPr>
        <p:txBody>
          <a:bodyPr/>
          <a:lstStyle/>
          <a:p>
            <a:r>
              <a:rPr lang="en-GB" dirty="0" smtClean="0"/>
              <a:t>How would we accomplish that?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https://cdn-images-1.medium.com/max/800/1*7Z9AG45pIbp_8BUT5bKzg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501" y="1158004"/>
            <a:ext cx="2320737" cy="2320737"/>
          </a:xfrm>
          <a:prstGeom prst="rect">
            <a:avLst/>
          </a:prstGeom>
          <a:noFill/>
        </p:spPr>
      </p:pic>
      <p:pic>
        <p:nvPicPr>
          <p:cNvPr id="18" name="Picture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236" y="1158004"/>
            <a:ext cx="3461982" cy="2361681"/>
          </a:xfrm>
          <a:prstGeom prst="rect">
            <a:avLst/>
          </a:prstGeom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6" cstate="print"/>
          <a:srcRect t="13924"/>
          <a:stretch>
            <a:fillRect/>
          </a:stretch>
        </p:blipFill>
        <p:spPr bwMode="auto">
          <a:xfrm>
            <a:off x="4730563" y="1897022"/>
            <a:ext cx="1878110" cy="92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7" cstate="print"/>
          <a:srcRect b="48557"/>
          <a:stretch>
            <a:fillRect/>
          </a:stretch>
        </p:blipFill>
        <p:spPr bwMode="auto">
          <a:xfrm>
            <a:off x="4763068" y="1158004"/>
            <a:ext cx="1815154" cy="62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7" cstate="print"/>
          <a:srcRect t="49122"/>
          <a:stretch>
            <a:fillRect/>
          </a:stretch>
        </p:blipFill>
        <p:spPr bwMode="auto">
          <a:xfrm>
            <a:off x="4763069" y="2975197"/>
            <a:ext cx="1818259" cy="62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Oval 18"/>
          <p:cNvSpPr/>
          <p:nvPr/>
        </p:nvSpPr>
        <p:spPr>
          <a:xfrm>
            <a:off x="1405719" y="3821361"/>
            <a:ext cx="586854" cy="5868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l-GR" dirty="0" err="1" smtClean="0"/>
          </a:p>
        </p:txBody>
      </p:sp>
      <p:sp>
        <p:nvSpPr>
          <p:cNvPr id="20" name="Oval 19"/>
          <p:cNvSpPr/>
          <p:nvPr/>
        </p:nvSpPr>
        <p:spPr>
          <a:xfrm>
            <a:off x="5297606" y="3821361"/>
            <a:ext cx="586854" cy="58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l-GR" dirty="0" err="1" smtClean="0"/>
          </a:p>
        </p:txBody>
      </p:sp>
      <p:sp>
        <p:nvSpPr>
          <p:cNvPr id="21" name="Oval 20"/>
          <p:cNvSpPr/>
          <p:nvPr/>
        </p:nvSpPr>
        <p:spPr>
          <a:xfrm>
            <a:off x="9378284" y="3821361"/>
            <a:ext cx="586854" cy="58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l-GR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1514904" y="3889610"/>
            <a:ext cx="45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b="1" dirty="0" smtClean="0">
                <a:solidFill>
                  <a:schemeClr val="accent1"/>
                </a:solidFill>
              </a:rPr>
              <a:t>1</a:t>
            </a:r>
            <a:endParaRPr lang="en-US" sz="2000" b="1" dirty="0" smtClean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70062" y="4437796"/>
            <a:ext cx="1239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b="1" dirty="0" smtClean="0">
                <a:solidFill>
                  <a:schemeClr val="accent1"/>
                </a:solidFill>
              </a:rPr>
              <a:t>Analyze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342900" indent="-342900"/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57733" y="4437796"/>
            <a:ext cx="10053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b="1" dirty="0" smtClean="0">
                <a:solidFill>
                  <a:schemeClr val="accent1"/>
                </a:solidFill>
              </a:rPr>
              <a:t>Train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342900" indent="-342900"/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1654" y="4437796"/>
            <a:ext cx="1674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b="1" dirty="0" smtClean="0">
                <a:solidFill>
                  <a:schemeClr val="accent1"/>
                </a:solidFill>
              </a:rPr>
              <a:t>Collect Data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342900" indent="-342900"/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20438" y="3891884"/>
            <a:ext cx="45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b="1" dirty="0" smtClean="0">
                <a:solidFill>
                  <a:schemeClr val="accent1"/>
                </a:solidFill>
              </a:rPr>
              <a:t>2</a:t>
            </a:r>
            <a:endParaRPr lang="en-US" sz="2000" b="1" dirty="0" smtClean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89746" y="3880510"/>
            <a:ext cx="45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b="1" dirty="0" smtClean="0">
                <a:solidFill>
                  <a:schemeClr val="accent1"/>
                </a:solidFill>
              </a:rPr>
              <a:t>3</a:t>
            </a:r>
            <a:endParaRPr lang="en-US" sz="2000" b="1" dirty="0" smtClean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4843" y="4817662"/>
            <a:ext cx="2702256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Collect data from users engaging in a physical activity, using a </a:t>
            </a:r>
            <a:r>
              <a:rPr lang="en-US" sz="14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smartphone’s</a:t>
            </a:r>
            <a:r>
              <a:rPr 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built in capabilities (gyroscope, speedometer, etc.)</a:t>
            </a:r>
          </a:p>
          <a:p>
            <a:endParaRPr lang="el-GR" sz="1400" dirty="0" err="1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30348" y="4817662"/>
            <a:ext cx="2702256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Analyze the data to detect patterns, discrepancies and other potentially useful descriptive statistics</a:t>
            </a:r>
          </a:p>
          <a:p>
            <a:endParaRPr lang="en-US" sz="14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l-GR" sz="1400" dirty="0" err="1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38867" y="4817662"/>
            <a:ext cx="2702256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Use the data to train a Neural Network from the already known activities to use as a prediction model</a:t>
            </a:r>
          </a:p>
          <a:p>
            <a:endParaRPr lang="en-US" sz="14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l-GR" sz="1400" dirty="0" err="1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87503" y="3738903"/>
            <a:ext cx="2568486" cy="1796476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075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7400" y="3728387"/>
            <a:ext cx="2583519" cy="1806992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39112" y="1735223"/>
            <a:ext cx="4302579" cy="398105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	We came across a dataset online that was built from the recordings of 30 study participants performing activities of daily living while carrying a waist-mounted </a:t>
            </a:r>
            <a:r>
              <a:rPr lang="en-US" dirty="0" err="1" smtClean="0"/>
              <a:t>smartphone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l-GR" dirty="0" smtClean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1493" y="598236"/>
            <a:ext cx="2520499" cy="1626706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55816" y="620740"/>
            <a:ext cx="2539509" cy="1775120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18704" y="2020533"/>
            <a:ext cx="2566184" cy="1804748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6535" y="1175664"/>
            <a:ext cx="4302579" cy="504771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/>
              <a:t>	The participants (ages between 19-48 years performed 6 activities: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Walking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Walking Upstairs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Walking Downstairs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Sitting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Standing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Laying</a:t>
            </a:r>
          </a:p>
          <a:p>
            <a:pPr>
              <a:buNone/>
            </a:pPr>
            <a:r>
              <a:rPr lang="en-US" sz="1800" dirty="0" smtClean="0"/>
              <a:t>	Using the phones embedded accelerometer and gyroscope, the experiments captured the 3-axial linear acceleration and 3-axial angular velocity at a constant rate of 50Hz along with a number of other metrics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l-GR" sz="1800" dirty="0" smtClean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87503" y="3738903"/>
            <a:ext cx="2568486" cy="1796476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7400" y="3728387"/>
            <a:ext cx="2583519" cy="1806992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1493" y="598236"/>
            <a:ext cx="2520499" cy="1626706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55816" y="620740"/>
            <a:ext cx="2539509" cy="1775120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18704" y="2020533"/>
            <a:ext cx="2566184" cy="1804748"/>
          </a:xfrm>
          <a:prstGeom prst="rect">
            <a:avLst/>
          </a:prstGeom>
          <a:noFill/>
          <a:ln w="38100">
            <a:solidFill>
              <a:srgbClr val="009DDC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Data (dataset form)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968" y="1457078"/>
            <a:ext cx="10904561" cy="362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32264" y="5418161"/>
            <a:ext cx="2388357" cy="64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l-GR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2263" y="5404513"/>
            <a:ext cx="2374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10.300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records of </a:t>
            </a:r>
            <a:r>
              <a:rPr lang="en-US" sz="2000" b="1" dirty="0" smtClean="0">
                <a:solidFill>
                  <a:schemeClr val="bg1"/>
                </a:solidFill>
              </a:rPr>
              <a:t>563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variables</a:t>
            </a:r>
            <a:endParaRPr lang="el-GR" sz="16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Our Data (visualize and descriptive stats)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9" name="Picture 1" descr="C:\Users\User\Downloads\dd_new_colors\dd_new_colors\Activity-Participant_Visualization.png"/>
          <p:cNvPicPr>
            <a:picLocks noChangeAspect="1" noChangeArrowheads="1"/>
          </p:cNvPicPr>
          <p:nvPr/>
        </p:nvPicPr>
        <p:blipFill>
          <a:blip r:embed="rId4" cstate="print"/>
          <a:srcRect l="7892" t="7284" r="7639"/>
          <a:stretch>
            <a:fillRect/>
          </a:stretch>
        </p:blipFill>
        <p:spPr bwMode="auto">
          <a:xfrm>
            <a:off x="504966" y="1337481"/>
            <a:ext cx="4503761" cy="2432148"/>
          </a:xfrm>
          <a:prstGeom prst="rect">
            <a:avLst/>
          </a:prstGeom>
          <a:noFill/>
        </p:spPr>
      </p:pic>
      <p:pic>
        <p:nvPicPr>
          <p:cNvPr id="12293" name="Picture 5" descr="C:\Users\User\Downloads\dd_new_colors\dd_new_colors\participants walking faster downstairs than upstairs.png"/>
          <p:cNvPicPr>
            <a:picLocks noChangeAspect="1" noChangeArrowheads="1"/>
          </p:cNvPicPr>
          <p:nvPr/>
        </p:nvPicPr>
        <p:blipFill>
          <a:blip r:embed="rId5" cstate="print"/>
          <a:srcRect l="6767" t="4573" r="8006"/>
          <a:stretch>
            <a:fillRect/>
          </a:stretch>
        </p:blipFill>
        <p:spPr bwMode="auto">
          <a:xfrm>
            <a:off x="6090248" y="1337481"/>
            <a:ext cx="5521179" cy="2262846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599" y="3759197"/>
            <a:ext cx="3410858" cy="234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4162" y="3759197"/>
            <a:ext cx="4292796" cy="224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514" y="1282775"/>
            <a:ext cx="6676571" cy="4554596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8229601" y="2298243"/>
            <a:ext cx="3541486" cy="1780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MLP – 3 Layers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GB" sz="2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One Input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One</a:t>
            </a:r>
            <a:r>
              <a:rPr kumimoji="0" lang="en-GB" sz="240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Hidden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GB" sz="24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One Output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6075"/>
            <a:ext cx="10515600" cy="1006475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9674" y="6209732"/>
            <a:ext cx="1487606" cy="5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7570" r="7936"/>
          <a:stretch>
            <a:fillRect/>
          </a:stretch>
        </p:blipFill>
        <p:spPr>
          <a:xfrm>
            <a:off x="188686" y="1409360"/>
            <a:ext cx="6560467" cy="3653148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7097484" y="2530475"/>
            <a:ext cx="4804229" cy="11996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 smtClean="0">
                <a:solidFill>
                  <a:srgbClr val="E04C40"/>
                </a:solidFill>
                <a:latin typeface="+mj-lt"/>
                <a:ea typeface="+mj-ea"/>
                <a:cs typeface="+mj-cs"/>
              </a:rPr>
              <a:t>96%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Accuracy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GB" sz="24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 train 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</a:t>
            </a:r>
            <a:endParaRPr kumimoji="0" lang="en-GB" sz="3600" b="1" i="0" u="none" strike="noStrike" kern="1200" cap="none" spc="0" normalizeH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 sz="3600" b="1" baseline="0" dirty="0" smtClean="0">
                <a:solidFill>
                  <a:srgbClr val="E04C40"/>
                </a:solidFill>
                <a:latin typeface="+mj-lt"/>
                <a:ea typeface="+mj-ea"/>
                <a:cs typeface="+mj-cs"/>
              </a:rPr>
              <a:t>95%</a:t>
            </a:r>
            <a:r>
              <a:rPr lang="en-GB" sz="3600" b="1" dirty="0" smtClean="0">
                <a:solidFill>
                  <a:srgbClr val="E04C4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4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Accuracy on test </a:t>
            </a:r>
            <a:r>
              <a:rPr lang="en-GB" sz="2400" b="1" dirty="0" smtClean="0">
                <a:solidFill>
                  <a:schemeClr val="accent1"/>
                </a:solidFill>
              </a:rPr>
              <a:t>set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PAP">
      <a:dk1>
        <a:srgbClr val="000000"/>
      </a:dk1>
      <a:lt1>
        <a:srgbClr val="FFFFFF"/>
      </a:lt1>
      <a:dk2>
        <a:srgbClr val="262626"/>
      </a:dk2>
      <a:lt2>
        <a:srgbClr val="007DCC"/>
      </a:lt2>
      <a:accent1>
        <a:srgbClr val="0065A4"/>
      </a:accent1>
      <a:accent2>
        <a:srgbClr val="F7B512"/>
      </a:accent2>
      <a:accent3>
        <a:srgbClr val="CC292B"/>
      </a:accent3>
      <a:accent4>
        <a:srgbClr val="008C4F"/>
      </a:accent4>
      <a:accent5>
        <a:srgbClr val="D94F00"/>
      </a:accent5>
      <a:accent6>
        <a:srgbClr val="7DBA00"/>
      </a:accent6>
      <a:hlink>
        <a:srgbClr val="0065A4"/>
      </a:hlink>
      <a:folHlink>
        <a:srgbClr val="007DC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rm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.1 OPAP+16x9" id="{499D11F9-BBE9-4B4C-A722-A84CF03601AF}" vid="{5A240B82-5273-4B08-9E8C-A33F6C26D4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2953</TotalTime>
  <Words>187</Words>
  <Application>Microsoft Office PowerPoint</Application>
  <PresentationFormat>Widescreen</PresentationFormat>
  <Paragraphs>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Vodafone Rg</vt:lpstr>
      <vt:lpstr>Wingdings</vt:lpstr>
      <vt:lpstr>Office Theme</vt:lpstr>
      <vt:lpstr>Human Activity Recognition with Smartphones</vt:lpstr>
      <vt:lpstr>Our Mission</vt:lpstr>
      <vt:lpstr>How would we accomplish that?</vt:lpstr>
      <vt:lpstr>Our Data</vt:lpstr>
      <vt:lpstr>Our Data</vt:lpstr>
      <vt:lpstr>Our Data (dataset form)</vt:lpstr>
      <vt:lpstr>Our Data (visualize and descriptive stats)</vt:lpstr>
      <vt:lpstr>Methodology</vt:lpstr>
      <vt:lpstr>Results</vt:lpstr>
      <vt:lpstr>Results</vt:lpstr>
      <vt:lpstr>Business Applications – Healthy Living Reward Scheme</vt:lpstr>
      <vt:lpstr>Business Applications – Next Steps – Fall detection</vt:lpstr>
      <vt:lpstr>Our Team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Chouliaras Vasilios</dc:creator>
  <cp:lastModifiedBy>Angie</cp:lastModifiedBy>
  <cp:revision>215</cp:revision>
  <dcterms:created xsi:type="dcterms:W3CDTF">2017-04-21T12:26:54Z</dcterms:created>
  <dcterms:modified xsi:type="dcterms:W3CDTF">2018-09-12T20:38:21Z</dcterms:modified>
</cp:coreProperties>
</file>